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3" r:id="rId5"/>
    <p:sldId id="272" r:id="rId6"/>
    <p:sldId id="260" r:id="rId7"/>
    <p:sldId id="271" r:id="rId8"/>
    <p:sldId id="270" r:id="rId9"/>
    <p:sldId id="273" r:id="rId10"/>
    <p:sldId id="269" r:id="rId11"/>
    <p:sldId id="281" r:id="rId12"/>
    <p:sldId id="259" r:id="rId13"/>
    <p:sldId id="284" r:id="rId14"/>
    <p:sldId id="282" r:id="rId15"/>
    <p:sldId id="283" r:id="rId16"/>
    <p:sldId id="285" r:id="rId17"/>
    <p:sldId id="274" r:id="rId18"/>
    <p:sldId id="287" r:id="rId19"/>
    <p:sldId id="276" r:id="rId20"/>
    <p:sldId id="280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E9C2-0A19-4714-924B-271377B5E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C4A7-1E75-4B15-83F1-6393AC175EE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504A-98AF-4C01-8680-35516986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youtube.com/watch?v=P23d5vW7he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psearch&amp;fp=1&amp;uinfo=ww-1010-wh-743-fw-785-fh-537-pd-1.25&amp;p=1&amp;text=%D0%BF%D1%80%D0%BE%D0%B2%D0%BE%D0%B4%D0%BD%D0%B8%D0%BA%D0%B8%20%D0%B2%20%D1%8D%D0%BB%D0%B5%D0%BA%D1%82%D1%80%D0%BE%D1%81%D1%82%D0%B0%D1%82%D0%B8%D1%87%D0%B5%D1%81%D0%BA%D0%BE%D0%BC%20%D0%BF%D0%BE%D0%BB%D0%B5&amp;pos=30&amp;lr=8&amp;rpt=simage&amp;img_url=http://physik.ucoz.ru/_ph/13/1/724442055.jpg" TargetMode="External"/><Relationship Id="rId2" Type="http://schemas.openxmlformats.org/officeDocument/2006/relationships/hyperlink" Target="http://www.physics.ru/courses/op25part2/content/chapter1/section/paragraph2/theo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yandex.ru/yandsearch?source=psearch&amp;text=%D0%BF%D1%80%D0%BE%D0%B2%D0%BE%D0%B4%D0%BD%D0%B8%D0%BA%D0%B8%20%D0%B2%20%D1%8D%D0%BB%D0%B5%D0%BA%D1%82%D1%80%D0%BE%D1%81%D1%82%D0%B0%D1%82%D0%B8%D1%87%D0%B5%D1%81%D0%BA%D0%BE%D0%BC%20%D0%BF%D0%BE%D0%BB%D0%B5&amp;fp=0&amp;pos=25&amp;rpt=simage&amp;lr=8&amp;uinfo=ww-1010-wh-743-fw-785-fh-537-pd-1.25&amp;img_url=http://mpf-pro.narod.ru/law/pic3/2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gif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psearch&amp;text=%D0%BF%D1%80%D0%BE%D0%B2%D0%BE%D0%B4%D0%BD%D0%B8%D0%BA%D0%B8%20%D0%B2%20%D1%8D%D0%BB%D0%B5%D0%BA%D1%82%D1%80%D0%BE%D1%81%D1%82%D0%B0%D1%82%D0%B8%D1%87%D0%B5%D1%81%D0%BA%D0%BE%D0%BC%20%D0%BF%D0%BE%D0%BB%D0%B5&amp;fp=0&amp;pos=11&amp;rpt=simage&amp;lr=8&amp;uinfo=ww-1010-wh-743-fw-785-fh-537-pd-1.25&amp;img_url=http://rushkolnik.ru/tw_files/11333/d-11332087/11332087_html_m4ad995dd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9NB17Na4lK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psearch&amp;text=%D0%A4%D0%B0%D1%80%D0%B0%D0%B4%D0%B9%20%D0%B8%20%D0%BF%D1%80%D0%BE%D0%B2%D0%BE%D0%B4%D0%BD%D0%B8%D0%BA%D0%B8%20%D0%B2%20%D1%8D%D0%BB%D0%B5%D0%BA%D1%82%D1%80%D0%BE%D1%81%D1%82%D0%B0%D1%82%D0%B8%D1%87%D0%B5%D1%81%D0%BA%D0%BE%D0%BC%20%D0%BF%D0%BE%D0%BB%D0%B5&amp;fp=0&amp;pos=4&amp;rpt=simage&amp;lr=8&amp;uinfo=ww-1010-wh-743-fw-785-fh-537-pd-1.25&amp;img_url=http://cs1685.userapi.com/u20695164/69554263/s_f9fa47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source=wiz&amp;fp=0&amp;text=%D0%9A%D0%BB%D0%B5%D1%82%D0%BA%D0%B0%20%D0%A4%D0%B0%D1%80%D0%B0%D0%B4%D0%B5%D1%8F&amp;noreask=1&amp;pos=16&amp;lr=8&amp;rpt=simage&amp;uinfo=ww-1010-wh-743-fw-785-fh-537-pd-1.25&amp;img_url=http://tesladownunder.com/Tesla18Dalek10003F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Проводники и диэлектрики в электростатическом поле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 на вопрос 1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Каким бы способом ни был заряжен проводник, внутри него поле отсутствует. Это позволяет использовать заземленные полые проводники со сплошными или сетчатыми стенками для </a:t>
            </a:r>
            <a:r>
              <a:rPr lang="ru-RU" b="1" i="1" dirty="0" smtClean="0">
                <a:solidFill>
                  <a:srgbClr val="C00000"/>
                </a:solidFill>
              </a:rPr>
              <a:t>электростатической защиты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от внешних электростатических полей. </a:t>
            </a:r>
            <a:r>
              <a:rPr lang="ru-RU" dirty="0" smtClean="0">
                <a:solidFill>
                  <a:srgbClr val="C00000"/>
                </a:solidFill>
              </a:rPr>
              <a:t>Военные склады, служащие для хранения взрывчатых веществ, окружают заземленной проволочной сетью, чтобы защитить от удара молнии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2448272"/>
          </a:xfrm>
        </p:spPr>
        <p:txBody>
          <a:bodyPr>
            <a:normAutofit fontScale="85000" lnSpcReduction="20000"/>
          </a:bodyPr>
          <a:lstStyle/>
          <a:p>
            <a:pPr marL="0" algn="just">
              <a:buNone/>
            </a:pPr>
            <a:r>
              <a:rPr lang="ru-RU" dirty="0" smtClean="0"/>
              <a:t>Напряженность электростатического поля около острия заряженного проводника может быть столь большой, что вызывает ионизацию молекул воздуха. Ионы, заряженные одноименно с острием, отталкиваются от него, образуя так называемый электрический ветер, способный отклонить пламя свечи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119336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http://www.youtube.com/watch?v=P23d5vW7he8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3010" name="Picture 2" descr="Чем больше кривизна поверхности проводника, тем большие значения имеют поверхностная плотность заряда и напряженность по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220234" cy="2592288"/>
          </a:xfrm>
          <a:prstGeom prst="rect">
            <a:avLst/>
          </a:prstGeom>
          <a:noFill/>
        </p:spPr>
      </p:pic>
      <p:pic>
        <p:nvPicPr>
          <p:cNvPr id="43012" name="Picture 4" descr="http://ucheba.dlldat.com/tw_refs/27/26376/26376_html_3fe849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497136" cy="26630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Диэлектрик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    Диэлектриками называются материалы, в которых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нет свободных электрических зарядов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3212976"/>
            <a:ext cx="288032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Диэлектрик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661248"/>
            <a:ext cx="316835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полярный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661248"/>
            <a:ext cx="316835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неполярный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275856" y="3933056"/>
            <a:ext cx="360040" cy="165618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436096" y="4005064"/>
            <a:ext cx="360040" cy="158417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www.physics.ru/courses/op25part2/content/chapter1/section/paragraph5/images/1-5-3.gif"/>
          <p:cNvPicPr>
            <a:picLocks noChangeAspect="1" noChangeArrowheads="1"/>
          </p:cNvPicPr>
          <p:nvPr/>
        </p:nvPicPr>
        <p:blipFill>
          <a:blip r:embed="rId2" cstate="print"/>
          <a:srcRect t="11542" r="69761" b="7665"/>
          <a:stretch>
            <a:fillRect/>
          </a:stretch>
        </p:blipFill>
        <p:spPr bwMode="auto">
          <a:xfrm>
            <a:off x="683568" y="2636912"/>
            <a:ext cx="2262251" cy="2923525"/>
          </a:xfrm>
          <a:prstGeom prst="rect">
            <a:avLst/>
          </a:prstGeom>
          <a:noFill/>
        </p:spPr>
      </p:pic>
      <p:pic>
        <p:nvPicPr>
          <p:cNvPr id="32772" name="Picture 4" descr="http://www.physics.ru/courses/op25part2/content/chapter1/section/paragraph5/images/1-5-4.gif"/>
          <p:cNvPicPr>
            <a:picLocks noChangeAspect="1" noChangeArrowheads="1"/>
          </p:cNvPicPr>
          <p:nvPr/>
        </p:nvPicPr>
        <p:blipFill>
          <a:blip r:embed="rId3" cstate="print"/>
          <a:srcRect t="12144" r="66282" b="8917"/>
          <a:stretch>
            <a:fillRect/>
          </a:stretch>
        </p:blipFill>
        <p:spPr bwMode="auto">
          <a:xfrm>
            <a:off x="6156176" y="2617963"/>
            <a:ext cx="2160240" cy="28575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Диэлектрик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9"/>
            <a:ext cx="8229600" cy="1440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Термин «диэлектрик» происходит от греческого слова </a:t>
            </a:r>
            <a:r>
              <a:rPr lang="ru-RU" dirty="0" err="1" smtClean="0">
                <a:solidFill>
                  <a:srgbClr val="C00000"/>
                </a:solidFill>
              </a:rPr>
              <a:t>dia</a:t>
            </a:r>
            <a:r>
              <a:rPr lang="ru-RU" dirty="0" smtClean="0">
                <a:solidFill>
                  <a:srgbClr val="C00000"/>
                </a:solidFill>
              </a:rPr>
              <a:t> — через, сквозь </a:t>
            </a:r>
            <a:r>
              <a:rPr lang="ru-RU" dirty="0" smtClean="0"/>
              <a:t>и английского слова </a:t>
            </a:r>
            <a:r>
              <a:rPr lang="ru-RU" dirty="0" err="1" smtClean="0">
                <a:solidFill>
                  <a:srgbClr val="C00000"/>
                </a:solidFill>
              </a:rPr>
              <a:t>electric</a:t>
            </a:r>
            <a:r>
              <a:rPr lang="ru-RU" dirty="0" smtClean="0">
                <a:solidFill>
                  <a:srgbClr val="C00000"/>
                </a:solidFill>
              </a:rPr>
              <a:t> — электрический</a:t>
            </a:r>
            <a:r>
              <a:rPr lang="ru-RU" dirty="0" smtClean="0"/>
              <a:t>. Этот термин ввел М. Фарадей в 1838 г. для обозначения веществ, в которые проникает электрическое поле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2276872"/>
          <a:ext cx="7920880" cy="425384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60026"/>
                <a:gridCol w="3960854"/>
              </a:tblGrid>
              <a:tr h="7458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</a:rPr>
                        <a:t>Диэлектрик</a:t>
                      </a:r>
                      <a:r>
                        <a:rPr lang="ru-RU" sz="2800" dirty="0"/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полярный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</a:rPr>
                        <a:t>неполярный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 поваренная</a:t>
                      </a:r>
                      <a:r>
                        <a:rPr lang="ru-RU" sz="2800" baseline="0" dirty="0" smtClean="0"/>
                        <a:t> соль,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H</a:t>
                      </a:r>
                      <a:r>
                        <a:rPr lang="ru-RU" sz="2800" baseline="-25000" dirty="0" smtClean="0"/>
                        <a:t>2</a:t>
                      </a:r>
                      <a:r>
                        <a:rPr lang="ru-RU" sz="2800" dirty="0" smtClean="0"/>
                        <a:t>O, H</a:t>
                      </a:r>
                      <a:r>
                        <a:rPr lang="ru-RU" sz="2800" baseline="-25000" dirty="0" smtClean="0"/>
                        <a:t>2</a:t>
                      </a:r>
                      <a:r>
                        <a:rPr lang="ru-RU" sz="2800" dirty="0" smtClean="0"/>
                        <a:t>S</a:t>
                      </a:r>
                      <a:r>
                        <a:rPr lang="ru-RU" sz="2800" dirty="0"/>
                        <a:t>, </a:t>
                      </a:r>
                      <a:r>
                        <a:rPr lang="ru-RU" sz="2800" dirty="0" smtClean="0"/>
                        <a:t>NO</a:t>
                      </a:r>
                      <a:r>
                        <a:rPr lang="ru-RU" sz="2800" baseline="-25000" dirty="0" smtClean="0"/>
                        <a:t>2,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инертные</a:t>
                      </a:r>
                      <a:r>
                        <a:rPr lang="ru-RU" sz="2800" baseline="0" dirty="0" smtClean="0"/>
                        <a:t> газы, </a:t>
                      </a:r>
                      <a:r>
                        <a:rPr lang="ru-RU" sz="2800" dirty="0" smtClean="0"/>
                        <a:t>кислород, водород, азот, масла, бензин, пластмассы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дипольная поляризация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hlinkClick r:id="rId2"/>
              </a:rPr>
              <a:t>Электрические диполи</a:t>
            </a:r>
            <a:r>
              <a:rPr lang="ru-RU" sz="2000" dirty="0" smtClean="0"/>
              <a:t> – нейтральная совокупность двух зарядов, равных по модулю и противоположных по знаку, расположенных на некотором расстоянии друг от друга. Поляризация полярных диэлектриков сильно зависит от температуры, так как тепловое движение молекул играет роль дезориентирующего фактора.</a:t>
            </a:r>
            <a:endParaRPr lang="ru-RU" sz="2000" dirty="0"/>
          </a:p>
        </p:txBody>
      </p:sp>
      <p:pic>
        <p:nvPicPr>
          <p:cNvPr id="4" name="Picture 12" descr="http://physik.ucoz.ru/_ph/13/46036647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2588054"/>
            <a:ext cx="7344816" cy="415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электронная поляризация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1368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Диэлектрики, состоящие из атомов и молекул, у которых центры распределения положительных и отрицательных зарядов совпадают, называются </a:t>
            </a:r>
            <a:r>
              <a:rPr lang="ru-RU" b="1" i="1" dirty="0" smtClean="0">
                <a:solidFill>
                  <a:srgbClr val="C00000"/>
                </a:solidFill>
              </a:rPr>
              <a:t>неполярными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10" descr="http://physik.ucoz.ru/_ph/13/65659184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7154282" cy="450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085184"/>
            <a:ext cx="4104456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Диэлектрическая проницаемость вещества</a:t>
            </a:r>
            <a:endParaRPr lang="ru-RU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556792"/>
            <a:ext cx="4752527" cy="460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Физическая величина, равная отношению модуля напряжённости однородного электрического поля в вакууме к модулю напряженности электрического поля в однородном диэлектрике, заполняющем это поле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11560" y="5085184"/>
          <a:ext cx="3744416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3" imgW="469800" imgH="393480" progId="">
                  <p:embed/>
                </p:oleObj>
              </mc:Choice>
              <mc:Fallback>
                <p:oleObj name="Equation" r:id="rId3" imgW="469800" imgH="393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085184"/>
                        <a:ext cx="3744416" cy="159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0" name="Picture 4" descr="http://www.physics.ru/courses/op25part2/content/chapter1/section/paragraph5/images/1-5-4.gif"/>
          <p:cNvPicPr>
            <a:picLocks noChangeAspect="1" noChangeArrowheads="1"/>
          </p:cNvPicPr>
          <p:nvPr/>
        </p:nvPicPr>
        <p:blipFill>
          <a:blip r:embed="rId5" cstate="print"/>
          <a:srcRect l="51464"/>
          <a:stretch>
            <a:fillRect/>
          </a:stretch>
        </p:blipFill>
        <p:spPr bwMode="auto">
          <a:xfrm>
            <a:off x="5220072" y="1772815"/>
            <a:ext cx="3684048" cy="443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196752"/>
          <a:ext cx="6696742" cy="493258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36929"/>
                <a:gridCol w="931720"/>
                <a:gridCol w="2096373"/>
                <a:gridCol w="931720"/>
              </a:tblGrid>
              <a:tr h="453345">
                <a:tc>
                  <a:txBody>
                    <a:bodyPr/>
                    <a:lstStyle/>
                    <a:p>
                      <a:r>
                        <a:rPr lang="ru-RU" sz="2400" dirty="0"/>
                        <a:t>Вещество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ε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Вещество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ε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453345">
                <a:tc>
                  <a:txBody>
                    <a:bodyPr/>
                    <a:lstStyle/>
                    <a:p>
                      <a:r>
                        <a:rPr lang="ru-RU" sz="2400" dirty="0"/>
                        <a:t>Бензин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2,0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Масло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2,5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650879">
                <a:tc>
                  <a:txBody>
                    <a:bodyPr/>
                    <a:lstStyle/>
                    <a:p>
                      <a:r>
                        <a:rPr lang="ru-RU" sz="2400" dirty="0"/>
                        <a:t>Вакуум, воздух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1,0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Парафин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2,0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1040027">
                <a:tc>
                  <a:txBody>
                    <a:bodyPr/>
                    <a:lstStyle/>
                    <a:p>
                      <a:r>
                        <a:rPr lang="ru-RU" sz="2400" dirty="0"/>
                        <a:t>Вода дистиллированная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Резина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4,5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650879">
                <a:tc>
                  <a:txBody>
                    <a:bodyPr/>
                    <a:lstStyle/>
                    <a:p>
                      <a:r>
                        <a:rPr lang="ru-RU" sz="2400" dirty="0"/>
                        <a:t>Дерево сухое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2,9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Спирт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26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453345">
                <a:tc>
                  <a:txBody>
                    <a:bodyPr/>
                    <a:lstStyle/>
                    <a:p>
                      <a:r>
                        <a:rPr lang="ru-RU" sz="2400" dirty="0"/>
                        <a:t>Капрон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4,3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Стекло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7,0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453345">
                <a:tc>
                  <a:txBody>
                    <a:bodyPr/>
                    <a:lstStyle/>
                    <a:p>
                      <a:r>
                        <a:rPr lang="ru-RU" sz="2400" dirty="0"/>
                        <a:t>Керосин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2,1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Фарфор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5,6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453345">
                <a:tc>
                  <a:txBody>
                    <a:bodyPr/>
                    <a:lstStyle/>
                    <a:p>
                      <a:r>
                        <a:rPr lang="ru-RU" sz="2400" dirty="0"/>
                        <a:t>Лед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/>
                        <a:t>Эбонит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3,1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Диэлектрическая проницаемость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 на вопрос 3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dirty="0" smtClean="0"/>
              <a:t>    Чем сильнее поляризуется диэлектрик, тем слабее получается результирующее поле, тем меньше становится его напряженность в каждой точке при тех же зарядах, создающих основное поле, а следовательно, диэлектрическая проницаемость </a:t>
            </a:r>
            <a:r>
              <a:rPr lang="ru-RU" b="1" dirty="0" err="1" smtClean="0">
                <a:solidFill>
                  <a:srgbClr val="FF0000"/>
                </a:solidFill>
              </a:rPr>
              <a:t>ε</a:t>
            </a:r>
            <a:r>
              <a:rPr lang="ru-RU" dirty="0" err="1" smtClean="0"/>
              <a:t> </a:t>
            </a:r>
            <a:r>
              <a:rPr lang="ru-RU" dirty="0" smtClean="0"/>
              <a:t>такого диэлектрика больше.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23238" t="19649" r="7733" b="42761"/>
          <a:stretch>
            <a:fillRect/>
          </a:stretch>
        </p:blipFill>
        <p:spPr bwMode="auto">
          <a:xfrm>
            <a:off x="251520" y="548680"/>
            <a:ext cx="87604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3861048"/>
            <a:ext cx="561662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7744" y="1124744"/>
            <a:ext cx="3888432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Вещество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40968"/>
            <a:ext cx="3312368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проводит электрические заряды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140968"/>
            <a:ext cx="3312368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не  проводит электрические заряды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843808" y="1916832"/>
            <a:ext cx="288032" cy="115212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80112" y="1916832"/>
            <a:ext cx="288032" cy="115212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22443" t="44296" r="9045" b="18790"/>
          <a:stretch>
            <a:fillRect/>
          </a:stretch>
        </p:blipFill>
        <p:spPr bwMode="auto">
          <a:xfrm>
            <a:off x="323528" y="188640"/>
            <a:ext cx="83529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tsput.ru/res/fizika/1/KR_ELEC/PICT/image19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6754976" cy="2232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3212976"/>
            <a:ext cx="561662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3034" t="15504" r="8454" b="45087"/>
          <a:stretch>
            <a:fillRect/>
          </a:stretch>
        </p:blipFill>
        <p:spPr bwMode="auto">
          <a:xfrm>
            <a:off x="395536" y="1052736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4653136"/>
            <a:ext cx="208823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034" t="55371" r="8454" b="5501"/>
          <a:stretch>
            <a:fillRect/>
          </a:stretch>
        </p:blipFill>
        <p:spPr bwMode="auto">
          <a:xfrm>
            <a:off x="395536" y="116632"/>
            <a:ext cx="83529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1853" t="28793" r="8454" b="50536"/>
          <a:stretch>
            <a:fillRect/>
          </a:stretch>
        </p:blipFill>
        <p:spPr bwMode="auto">
          <a:xfrm>
            <a:off x="323528" y="4221088"/>
            <a:ext cx="84969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835696" y="6021288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35696" y="573325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544522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996952"/>
            <a:ext cx="172819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373216"/>
            <a:ext cx="288032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5949280"/>
            <a:ext cx="288032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Тема изучения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032448" cy="43533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Проводники в электростатическом поле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Диэлектрики в электростатическом поле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Полярные диэлектрики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Неполярные диэлектрики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Диэлектрическая проницаемость вещества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6016" y="980728"/>
            <a:ext cx="4041775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Проблемный вопрос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499992" y="1844824"/>
            <a:ext cx="4402833" cy="43533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Зачем военные склады, служащих для хранения взрывчатых веществ, окружают заземленной проволочной сетью?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Что происходит внутри диэлектрика, когда он попадает в электростатическое поле.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Зависит ли диэлектрическая проницаемость вещества от степени поляризации диэлектрика.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Проводник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    материалы, в которых имеются</a:t>
            </a:r>
            <a:r>
              <a:rPr lang="ru-RU" i="1" dirty="0" smtClean="0">
                <a:solidFill>
                  <a:srgbClr val="CC33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свободные носители электрических зарядов.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801" t="48844" r="33192" b="27531"/>
          <a:stretch>
            <a:fillRect/>
          </a:stretch>
        </p:blipFill>
        <p:spPr bwMode="auto">
          <a:xfrm rot="5400000">
            <a:off x="431540" y="3176972"/>
            <a:ext cx="352839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://mpf-pro.narod.ru/law/pic3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58050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Проводник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ru-RU" sz="3900" b="1" dirty="0" smtClean="0">
                <a:solidFill>
                  <a:srgbClr val="7030A0"/>
                </a:solidFill>
              </a:rPr>
              <a:t>металлы, электролиты, плазма </a:t>
            </a: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  <a:latin typeface="+mj-lt"/>
              </a:rPr>
              <a:t>Это интересно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ru-RU" dirty="0" smtClean="0"/>
              <a:t>Термин «проводник» является переводом с английского слова </a:t>
            </a:r>
            <a:r>
              <a:rPr lang="ru-RU" dirty="0" err="1" smtClean="0"/>
              <a:t>сonductor</a:t>
            </a:r>
            <a:r>
              <a:rPr lang="ru-RU" dirty="0" smtClean="0"/>
              <a:t>, который ввел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Ж.Т.Дезагюлье</a:t>
            </a:r>
            <a:r>
              <a:rPr lang="ru-RU" dirty="0" smtClean="0"/>
              <a:t> в 1739 г. для обозначения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«тел, действующих как каналы для транспорта электрической силы».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916832"/>
          <a:ext cx="8784976" cy="20357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68152"/>
                <a:gridCol w="1656184"/>
                <a:gridCol w="1440160"/>
                <a:gridCol w="2160240"/>
                <a:gridCol w="2160240"/>
              </a:tblGrid>
              <a:tr h="316835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Классические проводники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ХХ век</a:t>
                      </a:r>
                      <a:endParaRPr lang="ru-RU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7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металлы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электролиты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плазма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полупроводники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сверхпроводники</a:t>
                      </a:r>
                      <a:endParaRPr lang="ru-RU" sz="2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670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электроны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+ ионы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- ионы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+ ионы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- ионы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электроны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Электроны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дырки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spcAft>
                          <a:spcPts val="0"/>
                        </a:spcAft>
                      </a:pPr>
                      <a:r>
                        <a:rPr lang="ru-RU" sz="2000" dirty="0"/>
                        <a:t>Электронные </a:t>
                      </a:r>
                      <a:r>
                        <a:rPr lang="ru-RU" sz="2000" dirty="0" err="1"/>
                        <a:t>куперовские</a:t>
                      </a:r>
                      <a:r>
                        <a:rPr lang="ru-RU" sz="2000" dirty="0"/>
                        <a:t> пары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1"/>
            <a:ext cx="8640960" cy="1224136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dirty="0" smtClean="0">
                <a:latin typeface="+mj-lt"/>
              </a:rPr>
              <a:t>Явление 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разделения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разноимённых зарядов </a:t>
            </a:r>
            <a:r>
              <a:rPr lang="ru-RU" dirty="0" smtClean="0">
                <a:latin typeface="+mj-lt"/>
              </a:rPr>
              <a:t>в проводнике, помещённом 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в электрическое поле</a:t>
            </a:r>
            <a:endParaRPr lang="ru-RU" b="1" i="1" u="sng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Электростатическая индукция</a:t>
            </a: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3973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http://physik.ucoz.ru/_ph/13/572483406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06" y="2204864"/>
            <a:ext cx="624746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70609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Эквипотенциальные поверхности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520280"/>
          </a:xfrm>
        </p:spPr>
        <p:txBody>
          <a:bodyPr>
            <a:normAutofit fontScale="77500" lnSpcReduction="20000"/>
          </a:bodyPr>
          <a:lstStyle/>
          <a:p>
            <a:pPr marL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поверхность, во всех точках которой потенциал электрического поля имеет одинаковое значение.</a:t>
            </a:r>
          </a:p>
          <a:p>
            <a:pPr marL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Линии напряженности перпендикулярны эквипотенциальным поверхностям. </a:t>
            </a:r>
          </a:p>
          <a:p>
            <a:pPr marL="0" algn="ctr">
              <a:buNone/>
            </a:pPr>
            <a:r>
              <a:rPr lang="ru-RU" dirty="0" smtClean="0"/>
              <a:t>Поверхность проводника является эквипотенциальной, силовые линии у поверхности должны быть перпендикулярны к ней</a:t>
            </a:r>
            <a:endParaRPr lang="ru-RU" dirty="0"/>
          </a:p>
        </p:txBody>
      </p:sp>
      <p:pic>
        <p:nvPicPr>
          <p:cNvPr id="31746" name="Picture 2" descr="http://www.physics.ru/courses/op25part2/content/chapter1/section/paragraph5/images/1-5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5976664" cy="327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Электростатическая защита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98806"/>
            <a:ext cx="8229600" cy="2376265"/>
          </a:xfrm>
        </p:spPr>
        <p:txBody>
          <a:bodyPr>
            <a:normAutofit fontScale="70000" lnSpcReduction="20000"/>
          </a:bodyPr>
          <a:lstStyle/>
          <a:p>
            <a:pPr marL="0" algn="just">
              <a:buNone/>
            </a:pPr>
            <a:r>
              <a:rPr lang="ru-RU" dirty="0" smtClean="0"/>
              <a:t>Все внутренние области проводника, внесенного в электрическое поле, остаются </a:t>
            </a:r>
            <a:r>
              <a:rPr lang="ru-RU" dirty="0" err="1" smtClean="0"/>
              <a:t>электронейтральными</a:t>
            </a:r>
            <a:r>
              <a:rPr lang="ru-RU" dirty="0" smtClean="0"/>
              <a:t>. Если удалить некоторый объем, выделенный внутри проводника, и образовать пустую полость, то электрическое поле внутри полости будет равно нулю. На этом основана электростатическая защита – чувствительные к электрическому полю приборы для исключения влияния поля помещают в металлические ящики</a:t>
            </a:r>
            <a:endParaRPr lang="ru-RU" dirty="0"/>
          </a:p>
        </p:txBody>
      </p:sp>
      <p:pic>
        <p:nvPicPr>
          <p:cNvPr id="31746" name="Picture 2" descr="http://www.physics.ru/courses/op25part2/content/chapter1/section/paragraph5/images/1-5-2.gif"/>
          <p:cNvPicPr>
            <a:picLocks noChangeAspect="1" noChangeArrowheads="1"/>
          </p:cNvPicPr>
          <p:nvPr/>
        </p:nvPicPr>
        <p:blipFill>
          <a:blip r:embed="rId2" cstate="print"/>
          <a:srcRect l="38554" r="15663"/>
          <a:stretch>
            <a:fillRect/>
          </a:stretch>
        </p:blipFill>
        <p:spPr bwMode="auto">
          <a:xfrm>
            <a:off x="5087702" y="3356992"/>
            <a:ext cx="3228713" cy="306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www.tsput.ru/res/fizika/1/KR_ELEC/PICT/image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2736304" cy="3455763"/>
          </a:xfrm>
          <a:prstGeom prst="rect">
            <a:avLst/>
          </a:prstGeom>
          <a:noFill/>
        </p:spPr>
      </p:pic>
      <p:sp>
        <p:nvSpPr>
          <p:cNvPr id="31749" name="AutoShape 5"/>
          <p:cNvSpPr>
            <a:spLocks noChangeAspect="1" noChangeArrowheads="1"/>
          </p:cNvSpPr>
          <p:nvPr/>
        </p:nvSpPr>
        <p:spPr bwMode="auto">
          <a:xfrm>
            <a:off x="0" y="0"/>
            <a:ext cx="9525" cy="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30932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http://www.youtube.com/watch?v=9NB17Na4lKo#t=15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4906888" cy="86409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«Клетка Фарадея»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490688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Впервые явление электростатической защиты было обнаружено </a:t>
            </a:r>
            <a:r>
              <a:rPr lang="ru-RU" b="1" dirty="0" smtClean="0">
                <a:solidFill>
                  <a:srgbClr val="C00000"/>
                </a:solidFill>
              </a:rPr>
              <a:t>М.Фарадеем </a:t>
            </a:r>
            <a:r>
              <a:rPr lang="ru-RU" dirty="0" smtClean="0"/>
              <a:t>в 1836 году. Большая деревянная клетка была оклеена тонкими листами олова, изолирована от земли и сильно заряжена. В клетке находился сам Фарадей с очень чувствительным электроскопом. Несмотря на то, что при приближении к клетке тел, соединенных с землей, проскакивали искры, внутри клетки электрическое поле не обнаруживалось.</a:t>
            </a:r>
            <a:endParaRPr lang="ru-RU" dirty="0"/>
          </a:p>
        </p:txBody>
      </p:sp>
      <p:pic>
        <p:nvPicPr>
          <p:cNvPr id="33794" name="Picture 2" descr="http://www.magistral116.ru/site/files/raznye%20statyi/istorya%20topliva/farad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363950" cy="298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9" descr="http://i237.photobucket.com/albums/ff142/Salazaar01/Tesla18Dalek10003F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429000"/>
            <a:ext cx="368271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637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Equation</vt:lpstr>
      <vt:lpstr>Проводники и диэлектрики в электростатическом поле</vt:lpstr>
      <vt:lpstr>Презентация PowerPoint</vt:lpstr>
      <vt:lpstr>Задание</vt:lpstr>
      <vt:lpstr>Проводник</vt:lpstr>
      <vt:lpstr>Проводник</vt:lpstr>
      <vt:lpstr>Электростатическая индукция</vt:lpstr>
      <vt:lpstr>Эквипотенциальные поверхности</vt:lpstr>
      <vt:lpstr>Электростатическая защита</vt:lpstr>
      <vt:lpstr>«Клетка Фарадея»</vt:lpstr>
      <vt:lpstr>Ответ на вопрос 1</vt:lpstr>
      <vt:lpstr>Презентация PowerPoint</vt:lpstr>
      <vt:lpstr>Диэлектрик </vt:lpstr>
      <vt:lpstr>Диэлектрик </vt:lpstr>
      <vt:lpstr>дипольная поляризация</vt:lpstr>
      <vt:lpstr>электронная поляризация</vt:lpstr>
      <vt:lpstr>Диэлектрическая проницаемость вещества</vt:lpstr>
      <vt:lpstr>Диэлектрическая проницаемость</vt:lpstr>
      <vt:lpstr>Ответ на вопрос 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"СОШ № 56" г. Курска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Проводники и диэлектрики в электростатическом поле</dc:title>
  <dc:creator>школа № 56</dc:creator>
  <cp:lastModifiedBy>Admin</cp:lastModifiedBy>
  <cp:revision>36</cp:revision>
  <dcterms:created xsi:type="dcterms:W3CDTF">2014-04-02T09:22:46Z</dcterms:created>
  <dcterms:modified xsi:type="dcterms:W3CDTF">2020-04-25T13:45:05Z</dcterms:modified>
</cp:coreProperties>
</file>