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0" r:id="rId1"/>
  </p:sldMasterIdLst>
  <p:notesMasterIdLst>
    <p:notesMasterId r:id="rId19"/>
  </p:notesMasterIdLst>
  <p:sldIdLst>
    <p:sldId id="256" r:id="rId2"/>
    <p:sldId id="314" r:id="rId3"/>
    <p:sldId id="301" r:id="rId4"/>
    <p:sldId id="302" r:id="rId5"/>
    <p:sldId id="261" r:id="rId6"/>
    <p:sldId id="297" r:id="rId7"/>
    <p:sldId id="303" r:id="rId8"/>
    <p:sldId id="304" r:id="rId9"/>
    <p:sldId id="305" r:id="rId10"/>
    <p:sldId id="306" r:id="rId11"/>
    <p:sldId id="307" r:id="rId12"/>
    <p:sldId id="308" r:id="rId13"/>
    <p:sldId id="309" r:id="rId14"/>
    <p:sldId id="312" r:id="rId15"/>
    <p:sldId id="313" r:id="rId16"/>
    <p:sldId id="311" r:id="rId17"/>
    <p:sldId id="298" r:id="rId1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44CF2957-26E0-4AB8-BF09-C26A9E2C041B}" type="datetimeFigureOut">
              <a:rPr lang="ru-RU"/>
              <a:pPr>
                <a:defRPr/>
              </a:pPr>
              <a:t>03.10.2021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50B41033-048D-426D-9AB2-5CB67AA7A8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696287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80552EA-B609-40CB-9306-19F2C0380445}" type="datetimeFigureOut">
              <a:rPr lang="ru-RU" smtClean="0"/>
              <a:pPr>
                <a:defRPr/>
              </a:pPr>
              <a:t>03.10.2021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09D7EC-8A0A-4AF7-97F1-0C532DD47D3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05127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E812FAD-966C-4EAE-9004-C2B1C3FA5BF4}" type="datetimeFigureOut">
              <a:rPr lang="ru-RU" smtClean="0"/>
              <a:pPr>
                <a:defRPr/>
              </a:pPr>
              <a:t>03.10.2021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DE3DE7-CFE1-41F8-A458-03607B6CE6C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97732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35D3FED-D2AE-4FF7-A00B-240C50AADF5C}" type="datetimeFigureOut">
              <a:rPr lang="ru-RU" smtClean="0"/>
              <a:pPr>
                <a:defRPr/>
              </a:pPr>
              <a:t>03.10.2021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D02372-7446-4CCC-BFE1-C95BF2A1665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68578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304800" y="1554163"/>
            <a:ext cx="8686800" cy="4525962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477000" y="76200"/>
            <a:ext cx="2514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7A6F8D-2013-4566-946C-F2323E9380ED}" type="datetimeFigureOut">
              <a:rPr lang="ru-RU"/>
              <a:pPr>
                <a:defRPr/>
              </a:pPr>
              <a:t>03.10.2021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76200"/>
            <a:ext cx="33528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44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D51907-EF33-43DF-B1D8-1AE346786C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F1505B8-4581-49E8-A35C-884779BD6E55}" type="datetimeFigureOut">
              <a:rPr lang="ru-RU" smtClean="0"/>
              <a:pPr>
                <a:defRPr/>
              </a:pPr>
              <a:t>03.10.2021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83D76C-5D68-47E1-8A02-16A36B5EFE2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63956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98FB1EC-F554-4405-81D2-A9BB065C2D77}" type="datetimeFigureOut">
              <a:rPr lang="ru-RU" smtClean="0"/>
              <a:pPr>
                <a:defRPr/>
              </a:pPr>
              <a:t>03.10.2021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ADBC59-338E-4B70-B875-A172C637823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21681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762A8C-8A3D-434A-BD41-9937FD15A3A5}" type="datetimeFigureOut">
              <a:rPr lang="ru-RU" smtClean="0"/>
              <a:pPr>
                <a:defRPr/>
              </a:pPr>
              <a:t>03.10.2021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7A41BE-8BEE-44EC-8690-C03D8474C91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95103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0D3A49E-74B6-4CE4-B3B0-DDE62D81C153}" type="datetimeFigureOut">
              <a:rPr lang="ru-RU" smtClean="0"/>
              <a:pPr>
                <a:defRPr/>
              </a:pPr>
              <a:t>03.10.2021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17E651-A46B-4FEE-A368-B8D2E69ECC1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16895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229E196-3B8E-42ED-BCEE-017CF6046AE9}" type="datetimeFigureOut">
              <a:rPr lang="ru-RU" smtClean="0"/>
              <a:pPr>
                <a:defRPr/>
              </a:pPr>
              <a:t>03.10.2021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1C900D-5D29-4E02-B9B2-E50C95406D2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54295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5BBC2AD-A2AA-4FEE-A675-B2B21EED3A2F}" type="datetimeFigureOut">
              <a:rPr lang="ru-RU" smtClean="0"/>
              <a:pPr>
                <a:defRPr/>
              </a:pPr>
              <a:t>03.10.2021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4D2666-8284-4336-86D8-416A7303BEA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77678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C0AC181-3C36-4C36-8E60-AEA8AF6D4753}" type="datetimeFigureOut">
              <a:rPr lang="ru-RU" smtClean="0"/>
              <a:pPr>
                <a:defRPr/>
              </a:pPr>
              <a:t>03.10.2021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9BA109-03BE-4EA9-A0BA-CB936A20795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48933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51A3FE9-10FB-48A7-A065-04C9E76FFB35}" type="datetimeFigureOut">
              <a:rPr lang="ru-RU" smtClean="0"/>
              <a:pPr>
                <a:defRPr/>
              </a:pPr>
              <a:t>03.10.2021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BBB635-49A5-44E5-9AF6-A1E776B8B13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0574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122176F-8B0E-4F35-AC55-46E245DD2878}" type="datetimeFigureOut">
              <a:rPr lang="ru-RU" smtClean="0"/>
              <a:pPr>
                <a:defRPr/>
              </a:pPr>
              <a:t>03.10.2021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04B78B4-2937-4126-A271-47C224B7E0F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92809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1" r:id="rId1"/>
    <p:sldLayoutId id="2147483792" r:id="rId2"/>
    <p:sldLayoutId id="2147483793" r:id="rId3"/>
    <p:sldLayoutId id="2147483794" r:id="rId4"/>
    <p:sldLayoutId id="2147483795" r:id="rId5"/>
    <p:sldLayoutId id="2147483796" r:id="rId6"/>
    <p:sldLayoutId id="2147483797" r:id="rId7"/>
    <p:sldLayoutId id="2147483798" r:id="rId8"/>
    <p:sldLayoutId id="2147483799" r:id="rId9"/>
    <p:sldLayoutId id="2147483800" r:id="rId10"/>
    <p:sldLayoutId id="2147483801" r:id="rId11"/>
    <p:sldLayoutId id="214748380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ctrTitle"/>
          </p:nvPr>
        </p:nvSpPr>
        <p:spPr>
          <a:xfrm>
            <a:off x="179512" y="404665"/>
            <a:ext cx="8640960" cy="2808311"/>
          </a:xfrm>
        </p:spPr>
        <p:txBody>
          <a:bodyPr>
            <a:normAutofit/>
          </a:bodyPr>
          <a:lstStyle/>
          <a:p>
            <a:pPr algn="ctr"/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Технология проектной деятельности как средство повышения качества </a:t>
            </a:r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обучения</a:t>
            </a:r>
            <a:r>
              <a:rPr lang="en-US" b="1" i="1" dirty="0" smtClean="0">
                <a:solidFill>
                  <a:schemeClr val="accent1">
                    <a:lumMod val="7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  <a:r>
              <a:rPr lang="ru-RU" b="1" i="1" smtClean="0">
                <a:solidFill>
                  <a:schemeClr val="accent1">
                    <a:lumMod val="7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географии</a:t>
            </a:r>
            <a:endParaRPr lang="ru-RU" b="1" i="1" dirty="0" smtClean="0">
              <a:solidFill>
                <a:schemeClr val="accent1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27427" name="Group 67"/>
          <p:cNvGraphicFramePr>
            <a:graphicFrameLocks noGrp="1"/>
          </p:cNvGraphicFramePr>
          <p:nvPr>
            <p:ph type="tbl" idx="1"/>
          </p:nvPr>
        </p:nvGraphicFramePr>
        <p:xfrm>
          <a:off x="457200" y="692696"/>
          <a:ext cx="8435280" cy="5564188"/>
        </p:xfrm>
        <a:graphic>
          <a:graphicData uri="http://schemas.openxmlformats.org/drawingml/2006/table">
            <a:tbl>
              <a:tblPr/>
              <a:tblGrid>
                <a:gridCol w="3915499"/>
                <a:gridCol w="4519781"/>
              </a:tblGrid>
              <a:tr h="9366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66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Содержание этапа работы над проектом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66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Результат работы автора проекта на данном этапе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2763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83CE6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3. Планирование</a:t>
                      </a: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512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а</a:t>
                      </a: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) постановка задач, исходящих из цели</a:t>
                      </a:r>
                      <a:b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/>
                      </a:r>
                      <a:b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kumimoji="0" lang="ru-RU" sz="2400" b="1" i="1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Примечание</a:t>
                      </a:r>
                      <a:r>
                        <a:rPr kumimoji="0" lang="ru-RU" sz="2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: это ответ на вопрос, что делать</a:t>
                      </a: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 </a:t>
                      </a: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определить маршруты </a:t>
                      </a:r>
                      <a:b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 выбрать транспортные средства</a:t>
                      </a:r>
                      <a:b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 определить цель и продолжительность маршрута</a:t>
                      </a:r>
                      <a:b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 изучить пожелания населения прилегающей территории</a:t>
                      </a:r>
                      <a:b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 составить буклеты с описанием: уникальных природных комплексов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28414" name="Group 30"/>
          <p:cNvGraphicFramePr>
            <a:graphicFrameLocks noGrp="1"/>
          </p:cNvGraphicFramePr>
          <p:nvPr>
            <p:ph type="tbl" idx="1"/>
          </p:nvPr>
        </p:nvGraphicFramePr>
        <p:xfrm>
          <a:off x="179388" y="115888"/>
          <a:ext cx="8831262" cy="6457339"/>
        </p:xfrm>
        <a:graphic>
          <a:graphicData uri="http://schemas.openxmlformats.org/drawingml/2006/table">
            <a:tbl>
              <a:tblPr/>
              <a:tblGrid>
                <a:gridCol w="3074987"/>
                <a:gridCol w="5756275"/>
              </a:tblGrid>
              <a:tr h="114083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66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Содержание этапа работы над проектом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66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Результат работы автора проекта на данном этапе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1053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83CE6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3. Планирование</a:t>
                      </a: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74756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б) выбор способов работы (технологии)</a:t>
                      </a:r>
                      <a:b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/>
                      </a:r>
                      <a:b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</a:b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 Изучить литературу и собрать информацию для буклетов, провести анализ и выделить объекты, способные вызвать интерес у разный людей.</a:t>
                      </a:r>
                      <a:b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 Разработать анкету, проанализировать результаты и сделать выводы.</a:t>
                      </a:r>
                      <a:b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 Разработать маршруты и организовать предварительную презентацию, выводы и окончательное утверждение 3-4 маршрутов.</a:t>
                      </a:r>
                      <a:b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 Подобрать фотографии, иллюстрации, отзывы для оформления буклетов и презентации.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29439" name="Group 31"/>
          <p:cNvGraphicFramePr>
            <a:graphicFrameLocks noGrp="1"/>
          </p:cNvGraphicFramePr>
          <p:nvPr>
            <p:ph type="tbl" idx="1"/>
          </p:nvPr>
        </p:nvGraphicFramePr>
        <p:xfrm>
          <a:off x="107950" y="115888"/>
          <a:ext cx="8902700" cy="6547803"/>
        </p:xfrm>
        <a:graphic>
          <a:graphicData uri="http://schemas.openxmlformats.org/drawingml/2006/table">
            <a:tbl>
              <a:tblPr/>
              <a:tblGrid>
                <a:gridCol w="3248025"/>
                <a:gridCol w="5654675"/>
              </a:tblGrid>
              <a:tr h="9366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66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Содержание этапа работы над проектом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66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Результат работы автора проекта на данном этапе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2763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83CE6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3. Планирование</a:t>
                      </a: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512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в) </a:t>
                      </a: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определение последовательности предстоящих шагов</a:t>
                      </a: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/>
                      </a:r>
                      <a:b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/>
                      </a:r>
                      <a:b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kumimoji="0" lang="ru-RU" sz="2400" b="1" i="1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Примечание</a:t>
                      </a:r>
                      <a:r>
                        <a:rPr kumimoji="0" lang="ru-RU" sz="2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: это ответ на вопрос, в каком порядке делать</a:t>
                      </a: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. Работа по сбору информации.</a:t>
                      </a:r>
                      <a:b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2. Проведение анкетирования и обработка результатов. </a:t>
                      </a:r>
                      <a:b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3. Определение маршрутов и их детальная проработка.</a:t>
                      </a:r>
                      <a:b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4. Подготовка текстового и иллюстративного материала.</a:t>
                      </a:r>
                      <a:b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5. Создание буклетов.</a:t>
                      </a:r>
                      <a:b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6. Проведение предварительной презентации.</a:t>
                      </a:r>
                      <a:b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7. Корректировка «слабых» мест.</a:t>
                      </a:r>
                      <a:b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8. Подготовка к защите и защита проекта.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30448" name="Group 16"/>
          <p:cNvGraphicFramePr>
            <a:graphicFrameLocks noGrp="1"/>
          </p:cNvGraphicFramePr>
          <p:nvPr>
            <p:ph type="tbl" idx="1"/>
          </p:nvPr>
        </p:nvGraphicFramePr>
        <p:xfrm>
          <a:off x="107950" y="115888"/>
          <a:ext cx="8902700" cy="5816283"/>
        </p:xfrm>
        <a:graphic>
          <a:graphicData uri="http://schemas.openxmlformats.org/drawingml/2006/table">
            <a:tbl>
              <a:tblPr/>
              <a:tblGrid>
                <a:gridCol w="3248025"/>
                <a:gridCol w="5654675"/>
              </a:tblGrid>
              <a:tr h="9366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66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Содержание этапа работы над проектом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66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Результат работы автора проекта на данном этапе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2763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3.</a:t>
                      </a: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Планирование</a:t>
                      </a: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512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г) </a:t>
                      </a: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определение сроков работы</a:t>
                      </a: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/>
                      </a:r>
                      <a:b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/>
                      </a:r>
                      <a:b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kumimoji="0" lang="ru-RU" sz="2400" b="1" i="1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Примечание</a:t>
                      </a:r>
                      <a:r>
                        <a:rPr kumimoji="0" lang="ru-RU" sz="2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: это ответ на вопрос, когда делать</a:t>
                      </a: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В течение месяца</a:t>
                      </a:r>
                      <a:b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/>
                      </a:r>
                      <a:b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1п. - первая неделя</a:t>
                      </a:r>
                      <a:b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/>
                      </a:r>
                      <a:b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2п. – вторая неделя</a:t>
                      </a:r>
                      <a:b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/>
                      </a:r>
                      <a:b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3-5п. – третья неделя</a:t>
                      </a:r>
                      <a:b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/>
                      </a:r>
                      <a:b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6-7п. – четвертая неделя</a:t>
                      </a:r>
                      <a:b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/>
                      </a:r>
                      <a:b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8п. – по окончании месяца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0"/>
            <a:ext cx="3888432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2160" y="4437112"/>
            <a:ext cx="2847975" cy="221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87824" y="3573016"/>
            <a:ext cx="2876550" cy="2588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2160" y="2276872"/>
            <a:ext cx="2905125" cy="224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7" name="Picture 1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1520" y="3140968"/>
            <a:ext cx="2762250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042792" cy="2146250"/>
          </a:xfrm>
        </p:spPr>
        <p:txBody>
          <a:bodyPr/>
          <a:lstStyle/>
          <a:p>
            <a:r>
              <a:rPr lang="ru-RU" dirty="0" smtClean="0"/>
              <a:t>Золотое Кольцо России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2" cstate="print"/>
          <a:srcRect l="13834" r="12451"/>
          <a:stretch>
            <a:fillRect/>
          </a:stretch>
        </p:blipFill>
        <p:spPr bwMode="auto">
          <a:xfrm>
            <a:off x="5868144" y="0"/>
            <a:ext cx="3096344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85870"/>
            <a:ext cx="4587950" cy="36757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3789040"/>
            <a:ext cx="3744416" cy="2826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48064" y="3789040"/>
            <a:ext cx="3779912" cy="2843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554" name="Rectangle 2"/>
          <p:cNvSpPr>
            <a:spLocks noGrp="1"/>
          </p:cNvSpPr>
          <p:nvPr>
            <p:ph type="title"/>
          </p:nvPr>
        </p:nvSpPr>
        <p:spPr bwMode="auto"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 algn="ctr"/>
            <a:r>
              <a:rPr lang="ru-RU" b="1" dirty="0">
                <a:solidFill>
                  <a:schemeClr val="accent1">
                    <a:lumMod val="7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С помощью метода проектов </a:t>
            </a:r>
            <a:br>
              <a:rPr lang="ru-RU" b="1" dirty="0">
                <a:solidFill>
                  <a:schemeClr val="accent1">
                    <a:lumMod val="7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ru-RU" b="1" dirty="0">
                <a:solidFill>
                  <a:schemeClr val="accent1">
                    <a:lumMod val="7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возможно обучить:</a:t>
            </a: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lang="ru-RU" sz="3200" dirty="0">
              <a:solidFill>
                <a:schemeClr val="accent1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35555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>
                <a:latin typeface="Arial" pitchFamily="34" charset="0"/>
                <a:cs typeface="Arial" pitchFamily="34" charset="0"/>
              </a:rPr>
              <a:t>выявлять и формулировать проблемы; </a:t>
            </a:r>
          </a:p>
          <a:p>
            <a:r>
              <a:rPr lang="ru-RU" dirty="0">
                <a:latin typeface="Arial" pitchFamily="34" charset="0"/>
                <a:cs typeface="Arial" pitchFamily="34" charset="0"/>
              </a:rPr>
              <a:t>проводить их анализ; </a:t>
            </a:r>
          </a:p>
          <a:p>
            <a:r>
              <a:rPr lang="ru-RU" dirty="0">
                <a:latin typeface="Arial" pitchFamily="34" charset="0"/>
                <a:cs typeface="Arial" pitchFamily="34" charset="0"/>
              </a:rPr>
              <a:t>находить пути их решения; </a:t>
            </a:r>
          </a:p>
          <a:p>
            <a:r>
              <a:rPr lang="ru-RU" dirty="0">
                <a:latin typeface="Arial" pitchFamily="34" charset="0"/>
                <a:cs typeface="Arial" pitchFamily="34" charset="0"/>
              </a:rPr>
              <a:t>работать с информацией: находить необходимый источник, применять полученную информацию для решения поставленных задач.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404665"/>
            <a:ext cx="8280920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ru-RU" sz="2400" dirty="0" smtClean="0"/>
              <a:t>Овладевая культурой проектирования, ученик учится творчески мыслить, самостоятельно планировать свои действия, прогнозируя возможные варианты решения стоящих перед ним задач. </a:t>
            </a:r>
          </a:p>
          <a:p>
            <a:pPr>
              <a:buFont typeface="Wingdings" pitchFamily="2" charset="2"/>
              <a:buChar char="§"/>
            </a:pPr>
            <a:r>
              <a:rPr lang="ru-RU" sz="2400" dirty="0" smtClean="0"/>
              <a:t> В проектной работе целью обучения становится, прежде всего, развитие у школьников учебно-познавательной активности, направленной на освоение нового опыта. </a:t>
            </a:r>
          </a:p>
          <a:p>
            <a:pPr>
              <a:buFont typeface="Wingdings" pitchFamily="2" charset="2"/>
              <a:buChar char="§"/>
            </a:pPr>
            <a:r>
              <a:rPr lang="ru-RU" sz="2400" dirty="0" smtClean="0"/>
              <a:t>Работая над проектом, школьники учатся проводить исследования, вынуждены систематически и четко излагать свои мысли, ориентироваться в большом числе текстовой, графической и цифровой информации, анализировать результаты и представлять новые идеи. </a:t>
            </a:r>
          </a:p>
          <a:p>
            <a:endParaRPr lang="ru-RU" dirty="0" smtClean="0"/>
          </a:p>
          <a:p>
            <a:endParaRPr lang="ru-RU" dirty="0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932" name="Rectangle 4"/>
          <p:cNvSpPr>
            <a:spLocks noChangeArrowheads="1"/>
          </p:cNvSpPr>
          <p:nvPr/>
        </p:nvSpPr>
        <p:spPr bwMode="auto">
          <a:xfrm>
            <a:off x="107950" y="1225550"/>
            <a:ext cx="8928100" cy="448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just"/>
            <a:r>
              <a:rPr lang="ru-RU" sz="4800" b="1" i="1" dirty="0">
                <a:solidFill>
                  <a:schemeClr val="accent2"/>
                </a:solidFill>
              </a:rPr>
              <a:t>Скажи</a:t>
            </a:r>
            <a:r>
              <a:rPr lang="ru-RU" sz="4800" i="1" dirty="0">
                <a:solidFill>
                  <a:schemeClr val="accent2"/>
                </a:solidFill>
              </a:rPr>
              <a:t> </a:t>
            </a:r>
            <a:r>
              <a:rPr lang="ru-RU" sz="4800" b="1" i="1" dirty="0">
                <a:solidFill>
                  <a:schemeClr val="accent2"/>
                </a:solidFill>
              </a:rPr>
              <a:t>мне</a:t>
            </a:r>
            <a:r>
              <a:rPr lang="ru-RU" sz="4800" i="1" dirty="0">
                <a:solidFill>
                  <a:schemeClr val="accent2"/>
                </a:solidFill>
              </a:rPr>
              <a:t> — </a:t>
            </a:r>
            <a:r>
              <a:rPr lang="ru-RU" sz="4800" b="1" i="1" dirty="0">
                <a:solidFill>
                  <a:schemeClr val="accent2"/>
                </a:solidFill>
              </a:rPr>
              <a:t>и</a:t>
            </a:r>
            <a:r>
              <a:rPr lang="ru-RU" sz="4800" i="1" dirty="0">
                <a:solidFill>
                  <a:schemeClr val="accent2"/>
                </a:solidFill>
              </a:rPr>
              <a:t> </a:t>
            </a:r>
            <a:r>
              <a:rPr lang="ru-RU" sz="4800" b="1" i="1" dirty="0">
                <a:solidFill>
                  <a:schemeClr val="accent2"/>
                </a:solidFill>
              </a:rPr>
              <a:t>я</a:t>
            </a:r>
            <a:r>
              <a:rPr lang="ru-RU" sz="4800" i="1" dirty="0">
                <a:solidFill>
                  <a:schemeClr val="accent2"/>
                </a:solidFill>
              </a:rPr>
              <a:t> </a:t>
            </a:r>
            <a:r>
              <a:rPr lang="ru-RU" sz="4800" b="1" i="1" dirty="0">
                <a:solidFill>
                  <a:schemeClr val="accent2"/>
                </a:solidFill>
              </a:rPr>
              <a:t>забуду</a:t>
            </a:r>
            <a:r>
              <a:rPr lang="ru-RU" sz="4800" i="1" dirty="0">
                <a:solidFill>
                  <a:schemeClr val="accent2"/>
                </a:solidFill>
              </a:rPr>
              <a:t>, </a:t>
            </a:r>
            <a:r>
              <a:rPr lang="ru-RU" sz="4800" b="1" i="1" dirty="0">
                <a:solidFill>
                  <a:schemeClr val="accent2"/>
                </a:solidFill>
              </a:rPr>
              <a:t>покажи</a:t>
            </a:r>
            <a:r>
              <a:rPr lang="ru-RU" sz="4800" i="1" dirty="0">
                <a:solidFill>
                  <a:schemeClr val="accent2"/>
                </a:solidFill>
              </a:rPr>
              <a:t> </a:t>
            </a:r>
            <a:r>
              <a:rPr lang="ru-RU" sz="4800" b="1" i="1" dirty="0">
                <a:solidFill>
                  <a:schemeClr val="accent2"/>
                </a:solidFill>
              </a:rPr>
              <a:t>мне</a:t>
            </a:r>
            <a:r>
              <a:rPr lang="ru-RU" sz="4800" i="1" dirty="0">
                <a:solidFill>
                  <a:schemeClr val="accent2"/>
                </a:solidFill>
              </a:rPr>
              <a:t> — </a:t>
            </a:r>
            <a:r>
              <a:rPr lang="ru-RU" sz="4800" b="1" i="1" dirty="0">
                <a:solidFill>
                  <a:schemeClr val="accent2"/>
                </a:solidFill>
              </a:rPr>
              <a:t>и</a:t>
            </a:r>
            <a:r>
              <a:rPr lang="ru-RU" sz="4800" i="1" dirty="0">
                <a:solidFill>
                  <a:schemeClr val="accent2"/>
                </a:solidFill>
              </a:rPr>
              <a:t> </a:t>
            </a:r>
            <a:r>
              <a:rPr lang="ru-RU" sz="4800" b="1" i="1" dirty="0">
                <a:solidFill>
                  <a:schemeClr val="accent2"/>
                </a:solidFill>
              </a:rPr>
              <a:t>я</a:t>
            </a:r>
            <a:r>
              <a:rPr lang="ru-RU" sz="4800" i="1" dirty="0">
                <a:solidFill>
                  <a:schemeClr val="accent2"/>
                </a:solidFill>
              </a:rPr>
              <a:t> </a:t>
            </a:r>
            <a:r>
              <a:rPr lang="ru-RU" sz="4800" b="1" i="1" dirty="0">
                <a:solidFill>
                  <a:schemeClr val="accent2"/>
                </a:solidFill>
              </a:rPr>
              <a:t>запомню</a:t>
            </a:r>
            <a:r>
              <a:rPr lang="ru-RU" sz="4800" i="1" dirty="0">
                <a:solidFill>
                  <a:schemeClr val="accent2"/>
                </a:solidFill>
              </a:rPr>
              <a:t>, </a:t>
            </a:r>
            <a:r>
              <a:rPr lang="ru-RU" sz="4800" b="1" i="1" dirty="0">
                <a:solidFill>
                  <a:schemeClr val="accent2"/>
                </a:solidFill>
              </a:rPr>
              <a:t>дай</a:t>
            </a:r>
            <a:r>
              <a:rPr lang="ru-RU" sz="4800" i="1" dirty="0">
                <a:solidFill>
                  <a:schemeClr val="accent2"/>
                </a:solidFill>
              </a:rPr>
              <a:t> </a:t>
            </a:r>
            <a:r>
              <a:rPr lang="ru-RU" sz="4800" b="1" i="1" dirty="0">
                <a:solidFill>
                  <a:schemeClr val="accent2"/>
                </a:solidFill>
              </a:rPr>
              <a:t>мне</a:t>
            </a:r>
            <a:r>
              <a:rPr lang="ru-RU" sz="4800" i="1" dirty="0">
                <a:solidFill>
                  <a:schemeClr val="accent2"/>
                </a:solidFill>
              </a:rPr>
              <a:t> </a:t>
            </a:r>
            <a:r>
              <a:rPr lang="ru-RU" sz="4800" b="1" i="1" dirty="0">
                <a:solidFill>
                  <a:schemeClr val="accent2"/>
                </a:solidFill>
              </a:rPr>
              <a:t>сделать</a:t>
            </a:r>
            <a:r>
              <a:rPr lang="ru-RU" sz="4800" i="1" dirty="0">
                <a:solidFill>
                  <a:schemeClr val="accent2"/>
                </a:solidFill>
              </a:rPr>
              <a:t> — </a:t>
            </a:r>
            <a:r>
              <a:rPr lang="ru-RU" sz="4800" b="1" i="1" dirty="0">
                <a:solidFill>
                  <a:schemeClr val="accent2"/>
                </a:solidFill>
              </a:rPr>
              <a:t>и</a:t>
            </a:r>
            <a:r>
              <a:rPr lang="ru-RU" sz="4800" i="1" dirty="0">
                <a:solidFill>
                  <a:schemeClr val="accent2"/>
                </a:solidFill>
              </a:rPr>
              <a:t> </a:t>
            </a:r>
            <a:r>
              <a:rPr lang="ru-RU" sz="4800" b="1" i="1" dirty="0">
                <a:solidFill>
                  <a:schemeClr val="accent2"/>
                </a:solidFill>
              </a:rPr>
              <a:t>я</a:t>
            </a:r>
            <a:r>
              <a:rPr lang="ru-RU" sz="4800" i="1" dirty="0">
                <a:solidFill>
                  <a:schemeClr val="accent2"/>
                </a:solidFill>
              </a:rPr>
              <a:t> </a:t>
            </a:r>
            <a:r>
              <a:rPr lang="ru-RU" sz="4800" b="1" i="1" dirty="0">
                <a:solidFill>
                  <a:schemeClr val="accent2"/>
                </a:solidFill>
              </a:rPr>
              <a:t>пойму</a:t>
            </a:r>
            <a:r>
              <a:rPr lang="ru-RU" sz="4800" i="1" dirty="0">
                <a:solidFill>
                  <a:schemeClr val="accent2"/>
                </a:solidFill>
              </a:rPr>
              <a:t>. </a:t>
            </a:r>
          </a:p>
          <a:p>
            <a:pPr algn="just"/>
            <a:endParaRPr lang="ru-RU" sz="4800" i="1" dirty="0">
              <a:solidFill>
                <a:srgbClr val="006666"/>
              </a:solidFill>
            </a:endParaRPr>
          </a:p>
          <a:p>
            <a:pPr algn="r"/>
            <a:r>
              <a:rPr lang="ru-RU" sz="4800" i="1" dirty="0">
                <a:solidFill>
                  <a:schemeClr val="accent2"/>
                </a:solidFill>
              </a:rPr>
              <a:t>Конфуций</a:t>
            </a:r>
          </a:p>
        </p:txBody>
      </p:sp>
    </p:spTree>
  </p:cSld>
  <p:clrMapOvr>
    <a:masterClrMapping/>
  </p:clrMapOvr>
  <p:transition spd="slow" advTm="4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1"/>
          <p:cNvSpPr>
            <a:spLocks noChangeArrowheads="1"/>
          </p:cNvSpPr>
          <p:nvPr/>
        </p:nvSpPr>
        <p:spPr bwMode="auto">
          <a:xfrm>
            <a:off x="179512" y="385686"/>
            <a:ext cx="8712968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Само изучение географии – творческий процесс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Одной из главных задач развития творческих способностей учащихся на уроках географии является: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>
                <a:tab pos="457200" algn="l"/>
              </a:tabLst>
            </a:pP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обеспечение значительного повышения качества учебно-воспитательного процесса;</a:t>
            </a:r>
            <a:endParaRPr kumimoji="0" lang="ru-RU" sz="2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>
                <a:tab pos="457200" algn="l"/>
              </a:tabLst>
            </a:pP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воспитание интереса к знаниям;</a:t>
            </a:r>
            <a:endParaRPr kumimoji="0" lang="ru-RU" sz="2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>
                <a:tab pos="457200" algn="l"/>
              </a:tabLst>
            </a:pP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постоянное обращение учеников к раннее усвоенным знаниям;</a:t>
            </a:r>
            <a:endParaRPr kumimoji="0" lang="ru-RU" sz="2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>
                <a:tab pos="457200" algn="l"/>
              </a:tabLst>
            </a:pP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формирование навыков самостоятельной работы;</a:t>
            </a:r>
            <a:endParaRPr kumimoji="0" lang="ru-RU" sz="2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>
                <a:tab pos="457200" algn="l"/>
              </a:tabLst>
            </a:pP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систематический контроль за знаниями и продуманные формы по предупреждению и исправлению ошибок учащихся.</a:t>
            </a:r>
            <a:endParaRPr kumimoji="0" lang="ru-RU" sz="2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476672"/>
            <a:ext cx="864096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Проектная деятельность, используемая сегодня очень широко в образовательном процессе, помогает: </a:t>
            </a:r>
            <a:endParaRPr lang="ru-RU" sz="2400" b="1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 реализовать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личностно ориентированный подход в обучении; 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 развивать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творческие способности учащихся;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воспитывать положительные эмоции, толерантность в процессе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сотрудничества</a:t>
            </a:r>
          </a:p>
          <a:p>
            <a:pPr>
              <a:buFont typeface="Wingdings" pitchFamily="2" charset="2"/>
              <a:buChar char="§"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 учиться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работать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самостоятельно</a:t>
            </a:r>
          </a:p>
          <a:p>
            <a:pPr>
              <a:buFont typeface="Wingdings" pitchFamily="2" charset="2"/>
              <a:buChar char="§"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объективно оценивать качество своего продукта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5"/>
          <p:cNvSpPr>
            <a:spLocks noChangeArrowheads="1"/>
          </p:cNvSpPr>
          <p:nvPr/>
        </p:nvSpPr>
        <p:spPr bwMode="auto">
          <a:xfrm>
            <a:off x="467544" y="188913"/>
            <a:ext cx="8136904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Цели проектного обучения :</a:t>
            </a:r>
          </a:p>
        </p:txBody>
      </p:sp>
      <p:sp>
        <p:nvSpPr>
          <p:cNvPr id="5123" name="Rectangle 8"/>
          <p:cNvSpPr>
            <a:spLocks noGrp="1"/>
          </p:cNvSpPr>
          <p:nvPr>
            <p:ph type="body" idx="4294967295"/>
          </p:nvPr>
        </p:nvSpPr>
        <p:spPr>
          <a:xfrm>
            <a:off x="0" y="1052513"/>
            <a:ext cx="9144000" cy="561657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ru-RU" sz="2400" b="1" u="sng" dirty="0" smtClean="0">
                <a:latin typeface="Arial" pitchFamily="34" charset="0"/>
                <a:cs typeface="Arial" pitchFamily="34" charset="0"/>
              </a:rPr>
              <a:t>Повышение личной уверенности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у каждого участника проектного обучения, его самореализации и рефлексии. </a:t>
            </a:r>
          </a:p>
          <a:p>
            <a:pPr lvl="1">
              <a:lnSpc>
                <a:spcPct val="90000"/>
              </a:lnSpc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через проживание  «ситуации успеха»; </a:t>
            </a:r>
          </a:p>
          <a:p>
            <a:pPr lvl="1">
              <a:lnSpc>
                <a:spcPct val="90000"/>
              </a:lnSpc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через осознание себя, своих возможностей, своего вклада, а также личностного роста.</a:t>
            </a:r>
          </a:p>
          <a:p>
            <a:pPr lvl="1">
              <a:lnSpc>
                <a:spcPct val="90000"/>
              </a:lnSpc>
            </a:pP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</a:pPr>
            <a:r>
              <a:rPr lang="ru-RU" sz="2400" b="1" u="sng" dirty="0" smtClean="0">
                <a:latin typeface="Arial" pitchFamily="34" charset="0"/>
                <a:cs typeface="Arial" pitchFamily="34" charset="0"/>
              </a:rPr>
              <a:t>Осознание значимости коллективной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работы для</a:t>
            </a:r>
            <a:br>
              <a:rPr lang="ru-RU" sz="2400" dirty="0" smtClean="0">
                <a:latin typeface="Arial" pitchFamily="34" charset="0"/>
                <a:cs typeface="Arial" pitchFamily="34" charset="0"/>
              </a:rPr>
            </a:br>
            <a:r>
              <a:rPr lang="ru-RU" sz="2400" dirty="0" smtClean="0">
                <a:latin typeface="Arial" pitchFamily="34" charset="0"/>
                <a:cs typeface="Arial" pitchFamily="34" charset="0"/>
              </a:rPr>
              <a:t>получения результата, роли сотрудничества, совместной деятельности. </a:t>
            </a:r>
          </a:p>
          <a:p>
            <a:pPr>
              <a:lnSpc>
                <a:spcPct val="90000"/>
              </a:lnSpc>
              <a:buFont typeface="Wingdings 2" pitchFamily="18" charset="2"/>
              <a:buNone/>
            </a:pP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</a:pPr>
            <a:r>
              <a:rPr lang="ru-RU" sz="2400" b="1" u="sng" dirty="0" err="1" smtClean="0">
                <a:latin typeface="Arial" pitchFamily="34" charset="0"/>
                <a:cs typeface="Arial" pitchFamily="34" charset="0"/>
              </a:rPr>
              <a:t>Развивитие</a:t>
            </a:r>
            <a:r>
              <a:rPr lang="ru-RU" sz="2400" b="1" u="sng" dirty="0" smtClean="0">
                <a:latin typeface="Arial" pitchFamily="34" charset="0"/>
                <a:cs typeface="Arial" pitchFamily="34" charset="0"/>
              </a:rPr>
              <a:t> проектных и исследовательских умений: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выявление и анализ проблемы, отбор информации, проведение наблюдения практических ситуаций, фиксирование и анализ результатов, построение и проверка гипотезы, умение обобщать, делать выводы</a:t>
            </a:r>
            <a:r>
              <a:rPr lang="ru-RU" sz="2400" dirty="0" smtClean="0">
                <a:latin typeface="Comic Sans MS" pitchFamily="66" charset="0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332656"/>
            <a:ext cx="8784976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Использование проектного обучения на уроках географии развивает у школьников такие умения, как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: </a:t>
            </a:r>
            <a:endParaRPr lang="ru-RU" sz="24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ru-RU" dirty="0" smtClean="0"/>
              <a:t>умение </a:t>
            </a:r>
            <a:r>
              <a:rPr lang="ru-RU" dirty="0"/>
              <a:t>работать с увеличивающимся и постоянно обновляющимся информационным потоком в разных областях знаний</a:t>
            </a:r>
            <a:r>
              <a:rPr lang="ru-RU" dirty="0" smtClean="0"/>
              <a:t>;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/>
              <a:t>  </a:t>
            </a:r>
            <a:r>
              <a:rPr lang="ru-RU" dirty="0"/>
              <a:t>умение пользоваться различными способами интегрирования информации</a:t>
            </a:r>
            <a:r>
              <a:rPr lang="ru-RU" dirty="0" smtClean="0"/>
              <a:t>;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/>
              <a:t>  </a:t>
            </a:r>
            <a:r>
              <a:rPr lang="ru-RU" dirty="0"/>
              <a:t>умение задавать вопросы, самостоятельно формулировать гипотезу</a:t>
            </a:r>
            <a:r>
              <a:rPr lang="ru-RU" dirty="0" smtClean="0"/>
              <a:t>;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/>
              <a:t>  </a:t>
            </a:r>
            <a:r>
              <a:rPr lang="ru-RU" dirty="0"/>
              <a:t>умение решать проблемы; </a:t>
            </a:r>
            <a:endParaRPr lang="ru-RU" dirty="0" smtClean="0"/>
          </a:p>
          <a:p>
            <a:pPr>
              <a:buFont typeface="Wingdings" pitchFamily="2" charset="2"/>
              <a:buChar char="§"/>
            </a:pPr>
            <a:r>
              <a:rPr lang="ru-RU" dirty="0" smtClean="0"/>
              <a:t>умение </a:t>
            </a:r>
            <a:r>
              <a:rPr lang="ru-RU" dirty="0"/>
              <a:t>вырабатывать собственное мнение на основе осмысления различного опыта, идей и представлений; </a:t>
            </a:r>
            <a:endParaRPr lang="ru-RU" dirty="0" smtClean="0"/>
          </a:p>
          <a:p>
            <a:pPr>
              <a:buFont typeface="Wingdings" pitchFamily="2" charset="2"/>
              <a:buChar char="§"/>
            </a:pPr>
            <a:r>
              <a:rPr lang="ru-RU" dirty="0" smtClean="0"/>
              <a:t> </a:t>
            </a:r>
            <a:r>
              <a:rPr lang="ru-RU" dirty="0"/>
              <a:t>умение выражать свои мысли (устно и письменно) ясно, уверенно и корректно по отношению к окружающим</a:t>
            </a:r>
            <a:r>
              <a:rPr lang="ru-RU" dirty="0" smtClean="0"/>
              <a:t>;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/>
              <a:t> </a:t>
            </a:r>
            <a:r>
              <a:rPr lang="ru-RU" dirty="0"/>
              <a:t>умение аргументировать свою точку зрения и учитывать точки зрения других; </a:t>
            </a:r>
            <a:endParaRPr lang="ru-RU" dirty="0" smtClean="0"/>
          </a:p>
          <a:p>
            <a:pPr>
              <a:buFont typeface="Wingdings" pitchFamily="2" charset="2"/>
              <a:buChar char="§"/>
            </a:pPr>
            <a:r>
              <a:rPr lang="ru-RU" dirty="0" smtClean="0"/>
              <a:t> </a:t>
            </a:r>
            <a:r>
              <a:rPr lang="ru-RU" dirty="0"/>
              <a:t>способность самостоятельно заниматься своим </a:t>
            </a:r>
            <a:r>
              <a:rPr lang="ru-RU" dirty="0" smtClean="0"/>
              <a:t>обучением;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/>
              <a:t>способность </a:t>
            </a:r>
            <a:r>
              <a:rPr lang="ru-RU" dirty="0"/>
              <a:t>брать на себя ответственность; </a:t>
            </a:r>
            <a:endParaRPr lang="ru-RU" dirty="0" smtClean="0"/>
          </a:p>
          <a:p>
            <a:pPr>
              <a:buFont typeface="Wingdings" pitchFamily="2" charset="2"/>
              <a:buChar char="§"/>
            </a:pPr>
            <a:r>
              <a:rPr lang="ru-RU" dirty="0" smtClean="0"/>
              <a:t> </a:t>
            </a:r>
            <a:r>
              <a:rPr lang="ru-RU" dirty="0"/>
              <a:t>способность участвовать в совместном принятии решения</a:t>
            </a:r>
            <a:r>
              <a:rPr lang="ru-RU" dirty="0" smtClean="0"/>
              <a:t>;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/>
              <a:t>способность </a:t>
            </a:r>
            <a:r>
              <a:rPr lang="ru-RU" dirty="0"/>
              <a:t>выстраивать конструктивные взаимоотношения с другими людьми; </a:t>
            </a:r>
            <a:endParaRPr lang="ru-RU" dirty="0" smtClean="0"/>
          </a:p>
          <a:p>
            <a:pPr>
              <a:buFont typeface="Wingdings" pitchFamily="2" charset="2"/>
              <a:buChar char="§"/>
            </a:pPr>
            <a:r>
              <a:rPr lang="ru-RU" dirty="0" smtClean="0"/>
              <a:t> </a:t>
            </a:r>
            <a:r>
              <a:rPr lang="ru-RU" dirty="0"/>
              <a:t>умение сотрудничать и работать в группе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194" name="Rectangle 2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38138"/>
          </a:xfrm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pPr algn="ctr"/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Тема проекта </a:t>
            </a: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«Туристические </a:t>
            </a: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маршруты на территории России»</a:t>
            </a:r>
            <a:endParaRPr lang="ru-RU" sz="3200" dirty="0">
              <a:solidFill>
                <a:schemeClr val="accent1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20195" name="Rectangle 3"/>
          <p:cNvSpPr>
            <a:spLocks noGrp="1"/>
          </p:cNvSpPr>
          <p:nvPr>
            <p:ph idx="1"/>
          </p:nvPr>
        </p:nvSpPr>
        <p:spPr>
          <a:xfrm>
            <a:off x="179512" y="1412777"/>
            <a:ext cx="8812088" cy="4248471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buFont typeface="Wingdings 2" pitchFamily="18" charset="2"/>
              <a:buNone/>
            </a:pPr>
            <a:endParaRPr lang="ru-RU" sz="2800" b="1" u="sng" dirty="0">
              <a:solidFill>
                <a:srgbClr val="006666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80000"/>
              </a:lnSpc>
            </a:pPr>
            <a:r>
              <a:rPr lang="ru-RU" sz="2400" b="1" u="sng" dirty="0">
                <a:latin typeface="Arial" pitchFamily="34" charset="0"/>
                <a:cs typeface="Arial" pitchFamily="34" charset="0"/>
              </a:rPr>
              <a:t>По типу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>: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художественно-эстетический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проект</a:t>
            </a:r>
          </a:p>
          <a:p>
            <a:pPr>
              <a:lnSpc>
                <a:spcPct val="80000"/>
              </a:lnSpc>
            </a:pPr>
            <a:r>
              <a:rPr lang="ru-RU" sz="2400" b="1" u="sng" dirty="0" smtClean="0">
                <a:latin typeface="Arial" pitchFamily="34" charset="0"/>
                <a:cs typeface="Arial" pitchFamily="34" charset="0"/>
              </a:rPr>
              <a:t>По </a:t>
            </a:r>
            <a:r>
              <a:rPr lang="ru-RU" sz="2400" b="1" u="sng" dirty="0">
                <a:latin typeface="Arial" pitchFamily="34" charset="0"/>
                <a:cs typeface="Arial" pitchFamily="34" charset="0"/>
              </a:rPr>
              <a:t>содержанию: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комплексный</a:t>
            </a:r>
          </a:p>
          <a:p>
            <a:pPr>
              <a:lnSpc>
                <a:spcPct val="80000"/>
              </a:lnSpc>
            </a:pPr>
            <a:r>
              <a:rPr lang="ru-RU" sz="2400" b="1" u="sng" dirty="0">
                <a:latin typeface="Arial" pitchFamily="34" charset="0"/>
                <a:cs typeface="Arial" pitchFamily="34" charset="0"/>
              </a:rPr>
              <a:t>По уровню интеграции: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межпредметный</a:t>
            </a:r>
            <a:endParaRPr lang="ru-RU" sz="2400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80000"/>
              </a:lnSpc>
            </a:pPr>
            <a:r>
              <a:rPr lang="ru-RU" sz="2400" b="1" u="sng" dirty="0">
                <a:latin typeface="Arial" pitchFamily="34" charset="0"/>
                <a:cs typeface="Arial" pitchFamily="34" charset="0"/>
              </a:rPr>
              <a:t>По продолжительности выполнения: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мини-проект</a:t>
            </a:r>
          </a:p>
          <a:p>
            <a:pPr>
              <a:lnSpc>
                <a:spcPct val="80000"/>
              </a:lnSpc>
            </a:pPr>
            <a:r>
              <a:rPr lang="ru-RU" sz="2400" b="1" u="sng" dirty="0">
                <a:latin typeface="Arial" pitchFamily="34" charset="0"/>
                <a:cs typeface="Arial" pitchFamily="34" charset="0"/>
              </a:rPr>
              <a:t>По количеству участников: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индивидуальный</a:t>
            </a:r>
          </a:p>
          <a:p>
            <a:pPr>
              <a:lnSpc>
                <a:spcPct val="80000"/>
              </a:lnSpc>
            </a:pPr>
            <a:r>
              <a:rPr lang="ru-RU" sz="2400" b="1" u="sng" dirty="0">
                <a:latin typeface="Arial" pitchFamily="34" charset="0"/>
                <a:cs typeface="Arial" pitchFamily="34" charset="0"/>
              </a:rPr>
              <a:t>По способу преобладающей деятельности: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творческий, практико-ориентированный</a:t>
            </a:r>
          </a:p>
          <a:p>
            <a:pPr>
              <a:lnSpc>
                <a:spcPct val="80000"/>
              </a:lnSpc>
            </a:pPr>
            <a:r>
              <a:rPr lang="ru-RU" sz="2400" b="1" u="sng" dirty="0">
                <a:latin typeface="Arial" pitchFamily="34" charset="0"/>
                <a:cs typeface="Arial" pitchFamily="34" charset="0"/>
              </a:rPr>
              <a:t>По использованию средств обучения: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классические,</a:t>
            </a:r>
          </a:p>
          <a:p>
            <a:pPr>
              <a:lnSpc>
                <a:spcPct val="80000"/>
              </a:lnSpc>
              <a:buNone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информационно-коммуникативные</a:t>
            </a:r>
          </a:p>
          <a:p>
            <a:pPr>
              <a:lnSpc>
                <a:spcPct val="80000"/>
              </a:lnSpc>
            </a:pPr>
            <a:r>
              <a:rPr lang="ru-RU" sz="2400" b="1" u="sng" dirty="0">
                <a:latin typeface="Arial" pitchFamily="34" charset="0"/>
                <a:cs typeface="Arial" pitchFamily="34" charset="0"/>
              </a:rPr>
              <a:t>По включенности в </a:t>
            </a:r>
            <a:r>
              <a:rPr lang="ru-RU" sz="2400" b="1" u="sng" dirty="0" smtClean="0">
                <a:latin typeface="Arial" pitchFamily="34" charset="0"/>
                <a:cs typeface="Arial" pitchFamily="34" charset="0"/>
              </a:rPr>
              <a:t>КТП: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текущий 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290" name="Rectangle 2"/>
          <p:cNvSpPr>
            <a:spLocks noGrp="1"/>
          </p:cNvSpPr>
          <p:nvPr>
            <p:ph type="title"/>
          </p:nvPr>
        </p:nvSpPr>
        <p:spPr bwMode="auto">
          <a:xfrm>
            <a:off x="304800" y="457200"/>
            <a:ext cx="8686800" cy="1315616"/>
          </a:xfrm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«Туристические </a:t>
            </a: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маршруты на территории России</a:t>
            </a: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»</a:t>
            </a:r>
            <a:endParaRPr lang="ru-RU" sz="3200" b="1" dirty="0">
              <a:solidFill>
                <a:schemeClr val="accent1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24326" name="Group 38"/>
          <p:cNvGraphicFramePr>
            <a:graphicFrameLocks noGrp="1"/>
          </p:cNvGraphicFramePr>
          <p:nvPr>
            <p:ph type="tbl" idx="1"/>
          </p:nvPr>
        </p:nvGraphicFramePr>
        <p:xfrm>
          <a:off x="179512" y="2132856"/>
          <a:ext cx="8686800" cy="2633472"/>
        </p:xfrm>
        <a:graphic>
          <a:graphicData uri="http://schemas.openxmlformats.org/drawingml/2006/table">
            <a:tbl>
              <a:tblPr/>
              <a:tblGrid>
                <a:gridCol w="4554538"/>
                <a:gridCol w="4132262"/>
              </a:tblGrid>
              <a:tr h="9382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66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Содержание этапа работы над проектом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66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Результат работы автора проекта на данном этапе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31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83CE6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1. </a:t>
                      </a:r>
                      <a:r>
                        <a:rPr kumimoji="0" lang="ru-RU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383CE6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Проблематизация</a:t>
                      </a: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83CE6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:</a:t>
                      </a: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выделение, формулировка и «присвоение»  проблемы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Куда поехать отдыхать?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26409" name="Group 73"/>
          <p:cNvGraphicFramePr>
            <a:graphicFrameLocks noGrp="1"/>
          </p:cNvGraphicFramePr>
          <p:nvPr>
            <p:ph type="tbl" idx="1"/>
          </p:nvPr>
        </p:nvGraphicFramePr>
        <p:xfrm>
          <a:off x="107950" y="115888"/>
          <a:ext cx="8902700" cy="5805806"/>
        </p:xfrm>
        <a:graphic>
          <a:graphicData uri="http://schemas.openxmlformats.org/drawingml/2006/table">
            <a:tbl>
              <a:tblPr/>
              <a:tblGrid>
                <a:gridCol w="5184775"/>
                <a:gridCol w="3717925"/>
              </a:tblGrid>
              <a:tr h="1069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66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Содержание этапа работы над проектом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66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Результат работы автора проекта на данном этапе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4175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83CE6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2. </a:t>
                      </a:r>
                      <a:r>
                        <a:rPr kumimoji="0" lang="ru-RU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383CE6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Целеполагание</a:t>
                      </a: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319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а) формулирование цели проекта</a:t>
                      </a:r>
                      <a:b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</a:b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2000" b="1" i="1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Примечание</a:t>
                      </a:r>
                      <a:r>
                        <a:rPr kumimoji="0" lang="ru-RU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:</a:t>
                      </a: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ru-RU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достижение цели должно способствовать решению проблемы проекта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Разработать для желающих отправиться в путешествие новые туристические маршруты в разных уголках России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921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б) создание образа ожидаемого результата – проектного продукта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3-4 новых туристических маршрута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12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в) формулирование названия (темы) проекта</a:t>
                      </a:r>
                      <a:r>
                        <a:rPr kumimoji="0" lang="ru-RU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br>
                        <a:rPr kumimoji="0" lang="ru-RU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kumimoji="0" lang="ru-RU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/>
                      </a:r>
                      <a:br>
                        <a:rPr kumimoji="0" lang="ru-RU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kumimoji="0" lang="ru-RU" sz="2000" b="1" i="1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Примечание</a:t>
                      </a:r>
                      <a:r>
                        <a:rPr kumimoji="0" lang="ru-RU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: формулировка темы должна иметь проблемный характер</a:t>
                      </a: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Новые туристические маршруты на территории России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288</TotalTime>
  <Words>684</Words>
  <Application>Microsoft Office PowerPoint</Application>
  <PresentationFormat>Экран (4:3)</PresentationFormat>
  <Paragraphs>94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Технология проектной деятельности как средство повышения качества обучения  географии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Тема проекта «Туристические маршруты на территории России»</vt:lpstr>
      <vt:lpstr>«Туристические маршруты на территории России»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Золотое Кольцо России</vt:lpstr>
      <vt:lpstr>Презентация PowerPoint</vt:lpstr>
      <vt:lpstr>С помощью метода проектов  возможно обучить: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Развитие творческих способностей через проектную деятельность на уроках географии</dc:title>
  <dc:creator>ПК</dc:creator>
  <cp:lastModifiedBy>Анатолий</cp:lastModifiedBy>
  <cp:revision>33</cp:revision>
  <dcterms:created xsi:type="dcterms:W3CDTF">2016-12-22T15:05:45Z</dcterms:created>
  <dcterms:modified xsi:type="dcterms:W3CDTF">2021-10-03T18:43:36Z</dcterms:modified>
</cp:coreProperties>
</file>